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9"/>
  </p:notesMasterIdLst>
  <p:handoutMasterIdLst>
    <p:handoutMasterId r:id="rId20"/>
  </p:handoutMasterIdLst>
  <p:sldIdLst>
    <p:sldId id="269" r:id="rId5"/>
    <p:sldId id="294" r:id="rId6"/>
    <p:sldId id="295" r:id="rId7"/>
    <p:sldId id="277" r:id="rId8"/>
    <p:sldId id="271" r:id="rId9"/>
    <p:sldId id="286" r:id="rId10"/>
    <p:sldId id="270" r:id="rId11"/>
    <p:sldId id="290" r:id="rId12"/>
    <p:sldId id="268" r:id="rId13"/>
    <p:sldId id="296" r:id="rId14"/>
    <p:sldId id="297" r:id="rId15"/>
    <p:sldId id="299" r:id="rId16"/>
    <p:sldId id="298" r:id="rId17"/>
    <p:sldId id="291"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varScale="1">
        <p:scale>
          <a:sx n="86" d="100"/>
          <a:sy n="86" d="100"/>
        </p:scale>
        <p:origin x="738" y="96"/>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22/06/2023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22/06/2023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22/06/2023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22/06/2023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22/06/2023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22/06/2023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22/06/2023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22/06/2023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22/06/2023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22/06/2023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0.tmp"/></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2.tmp"/></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436" y="148807"/>
            <a:ext cx="7132498" cy="914400"/>
          </a:xfrm>
        </p:spPr>
        <p:txBody>
          <a:bodyPr/>
          <a:lstStyle/>
          <a:p>
            <a:r>
              <a:rPr lang="en-US" sz="5100" dirty="0"/>
              <a:t>3. POZOS</a:t>
            </a:r>
          </a:p>
        </p:txBody>
      </p:sp>
      <p:grpSp>
        <p:nvGrpSpPr>
          <p:cNvPr id="9" name="Grupo 8">
            <a:extLst>
              <a:ext uri="{FF2B5EF4-FFF2-40B4-BE49-F238E27FC236}">
                <a16:creationId xmlns:a16="http://schemas.microsoft.com/office/drawing/2014/main" id="{F06DBB28-76E5-6F8A-EB61-F717569E941D}"/>
              </a:ext>
            </a:extLst>
          </p:cNvPr>
          <p:cNvGrpSpPr/>
          <p:nvPr/>
        </p:nvGrpSpPr>
        <p:grpSpPr>
          <a:xfrm>
            <a:off x="7701806" y="619533"/>
            <a:ext cx="4297262" cy="5329747"/>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a:ln>
              <a:solidFill>
                <a:srgbClr val="326734"/>
              </a:solidFill>
            </a:ln>
          </p:spPr>
        </p:pic>
      </p:gr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2164" y="1459046"/>
            <a:ext cx="3580268" cy="4418226"/>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4222204" y="104283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8757963" y="26064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los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6107901" y="211086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652" y="1457545"/>
            <a:ext cx="3120138" cy="4418226"/>
          </a:xfrm>
          <a:prstGeom prst="rect">
            <a:avLst/>
          </a:prstGeom>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629916" y="1114846"/>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50" y="1481426"/>
            <a:ext cx="6287377" cy="2019582"/>
          </a:xfrm>
          <a:prstGeom prst="rect">
            <a:avLst/>
          </a:prstGeom>
          <a:ln>
            <a:solidFill>
              <a:schemeClr val="accent1">
                <a:lumMod val="75000"/>
              </a:schemeClr>
            </a:solid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1"/>
          <a:stretch/>
        </p:blipFill>
        <p:spPr>
          <a:xfrm>
            <a:off x="549796" y="3959933"/>
            <a:ext cx="6287377" cy="1986850"/>
          </a:xfrm>
          <a:prstGeom prst="rect">
            <a:avLst/>
          </a:prstGeom>
          <a:ln>
            <a:solidFill>
              <a:srgbClr val="326734"/>
            </a:solid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5. Cubo sismico 3D</a:t>
            </a:r>
          </a:p>
        </p:txBody>
      </p:sp>
      <p:pic>
        <p:nvPicPr>
          <p:cNvPr id="7" name="Imagen 6">
            <a:extLst>
              <a:ext uri="{FF2B5EF4-FFF2-40B4-BE49-F238E27FC236}">
                <a16:creationId xmlns:a16="http://schemas.microsoft.com/office/drawing/2014/main" id="{12707038-4FB6-A11E-D239-E39A1EBFE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64" y="1412776"/>
            <a:ext cx="3252945" cy="4606286"/>
          </a:xfrm>
          <a:prstGeom prst="rect">
            <a:avLst/>
          </a:prstGeom>
        </p:spPr>
      </p:pic>
      <p:sp>
        <p:nvSpPr>
          <p:cNvPr id="14" name="Marcador de texto 2">
            <a:extLst>
              <a:ext uri="{FF2B5EF4-FFF2-40B4-BE49-F238E27FC236}">
                <a16:creationId xmlns:a16="http://schemas.microsoft.com/office/drawing/2014/main" id="{AA47B9A0-FFD7-FDC5-AA91-4C541967179D}"/>
              </a:ext>
            </a:extLst>
          </p:cNvPr>
          <p:cNvSpPr txBox="1">
            <a:spLocks/>
          </p:cNvSpPr>
          <p:nvPr/>
        </p:nvSpPr>
        <p:spPr>
          <a:xfrm>
            <a:off x="261764" y="1114846"/>
            <a:ext cx="3252945"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Sísmica 3D en la cuenca Sinú San Jacinto</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60C6905-DD50-A72C-428A-B646799F07D2}"/>
              </a:ext>
            </a:extLst>
          </p:cNvPr>
          <p:cNvSpPr txBox="1">
            <a:spLocks/>
          </p:cNvSpPr>
          <p:nvPr/>
        </p:nvSpPr>
        <p:spPr>
          <a:xfrm>
            <a:off x="263013" y="824719"/>
            <a:ext cx="7065422"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600" dirty="0"/>
              <a:t>6. METODO DE</a:t>
            </a:r>
          </a:p>
          <a:p>
            <a:pPr algn="ctr"/>
            <a:r>
              <a:rPr lang="en-US" sz="4600" dirty="0"/>
              <a:t>REGRESIÓN LINEAL</a:t>
            </a:r>
          </a:p>
        </p:txBody>
      </p:sp>
      <p:pic>
        <p:nvPicPr>
          <p:cNvPr id="9" name="Imagen 8">
            <a:extLst>
              <a:ext uri="{FF2B5EF4-FFF2-40B4-BE49-F238E27FC236}">
                <a16:creationId xmlns:a16="http://schemas.microsoft.com/office/drawing/2014/main" id="{8859D9EC-7927-B211-4E13-990CBBDBE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62" t="11271" r="25992" b="5703"/>
          <a:stretch/>
        </p:blipFill>
        <p:spPr>
          <a:xfrm>
            <a:off x="293905" y="2348880"/>
            <a:ext cx="2344123" cy="3073582"/>
          </a:xfrm>
          <a:prstGeom prst="rect">
            <a:avLst/>
          </a:prstGeom>
        </p:spPr>
      </p:pic>
      <p:pic>
        <p:nvPicPr>
          <p:cNvPr id="14" name="Imagen 13">
            <a:extLst>
              <a:ext uri="{FF2B5EF4-FFF2-40B4-BE49-F238E27FC236}">
                <a16:creationId xmlns:a16="http://schemas.microsoft.com/office/drawing/2014/main" id="{56576216-DDFF-F1B1-A9CA-CDBA868BD9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374" t="11550" r="24751" b="8651"/>
          <a:stretch/>
        </p:blipFill>
        <p:spPr>
          <a:xfrm>
            <a:off x="5086299" y="2348880"/>
            <a:ext cx="2305187" cy="3073582"/>
          </a:xfrm>
          <a:prstGeom prst="rect">
            <a:avLst/>
          </a:prstGeom>
        </p:spPr>
      </p:pic>
      <p:grpSp>
        <p:nvGrpSpPr>
          <p:cNvPr id="18" name="Grupo 17">
            <a:extLst>
              <a:ext uri="{FF2B5EF4-FFF2-40B4-BE49-F238E27FC236}">
                <a16:creationId xmlns:a16="http://schemas.microsoft.com/office/drawing/2014/main" id="{E03534F4-D4C3-9738-F5BA-C1CBB75A20E1}"/>
              </a:ext>
            </a:extLst>
          </p:cNvPr>
          <p:cNvGrpSpPr/>
          <p:nvPr/>
        </p:nvGrpSpPr>
        <p:grpSpPr>
          <a:xfrm>
            <a:off x="2710036" y="2348880"/>
            <a:ext cx="2305187" cy="3073583"/>
            <a:chOff x="2710036" y="2348880"/>
            <a:chExt cx="2305187" cy="3073583"/>
          </a:xfrm>
        </p:grpSpPr>
        <p:pic>
          <p:nvPicPr>
            <p:cNvPr id="16" name="Imagen 15">
              <a:extLst>
                <a:ext uri="{FF2B5EF4-FFF2-40B4-BE49-F238E27FC236}">
                  <a16:creationId xmlns:a16="http://schemas.microsoft.com/office/drawing/2014/main" id="{E1857137-38B7-388A-13F9-8337A1EA45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12" t="11479" r="25493" b="5841"/>
            <a:stretch/>
          </p:blipFill>
          <p:spPr>
            <a:xfrm>
              <a:off x="2710036" y="2348880"/>
              <a:ext cx="2305187" cy="3073583"/>
            </a:xfrm>
            <a:prstGeom prst="rect">
              <a:avLst/>
            </a:prstGeom>
          </p:spPr>
        </p:pic>
        <p:sp>
          <p:nvSpPr>
            <p:cNvPr id="17" name="Forma libre: forma 16">
              <a:extLst>
                <a:ext uri="{FF2B5EF4-FFF2-40B4-BE49-F238E27FC236}">
                  <a16:creationId xmlns:a16="http://schemas.microsoft.com/office/drawing/2014/main" id="{01CBD0B6-376F-33F3-FF5F-6B73857D4410}"/>
                </a:ext>
              </a:extLst>
            </p:cNvPr>
            <p:cNvSpPr/>
            <p:nvPr/>
          </p:nvSpPr>
          <p:spPr>
            <a:xfrm>
              <a:off x="4006180" y="2564904"/>
              <a:ext cx="430452" cy="864096"/>
            </a:xfrm>
            <a:custGeom>
              <a:avLst/>
              <a:gdLst>
                <a:gd name="connsiteX0" fmla="*/ 0 w 574003"/>
                <a:gd name="connsiteY0" fmla="*/ 440514 h 1071250"/>
                <a:gd name="connsiteX1" fmla="*/ 86768 w 574003"/>
                <a:gd name="connsiteY1" fmla="*/ 847656 h 1071250"/>
                <a:gd name="connsiteX2" fmla="*/ 210246 w 574003"/>
                <a:gd name="connsiteY2" fmla="*/ 1071250 h 1071250"/>
                <a:gd name="connsiteX3" fmla="*/ 540631 w 574003"/>
                <a:gd name="connsiteY3" fmla="*/ 116803 h 1071250"/>
                <a:gd name="connsiteX4" fmla="*/ 574003 w 574003"/>
                <a:gd name="connsiteY4" fmla="*/ 50059 h 1071250"/>
                <a:gd name="connsiteX5" fmla="*/ 523945 w 574003"/>
                <a:gd name="connsiteY5" fmla="*/ 0 h 1071250"/>
                <a:gd name="connsiteX6" fmla="*/ 0 w 574003"/>
                <a:gd name="connsiteY6" fmla="*/ 440514 h 10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03" h="1071250">
                  <a:moveTo>
                    <a:pt x="0" y="440514"/>
                  </a:moveTo>
                  <a:lnTo>
                    <a:pt x="86768" y="847656"/>
                  </a:lnTo>
                  <a:lnTo>
                    <a:pt x="210246" y="1071250"/>
                  </a:lnTo>
                  <a:lnTo>
                    <a:pt x="540631" y="116803"/>
                  </a:lnTo>
                  <a:lnTo>
                    <a:pt x="574003" y="50059"/>
                  </a:lnTo>
                  <a:lnTo>
                    <a:pt x="523945" y="0"/>
                  </a:lnTo>
                  <a:lnTo>
                    <a:pt x="0" y="440514"/>
                  </a:lnTo>
                  <a:close/>
                </a:path>
              </a:pathLst>
            </a:cu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
        <p:nvSpPr>
          <p:cNvPr id="19" name="Marcador de texto 2">
            <a:extLst>
              <a:ext uri="{FF2B5EF4-FFF2-40B4-BE49-F238E27FC236}">
                <a16:creationId xmlns:a16="http://schemas.microsoft.com/office/drawing/2014/main" id="{4E9E000D-C49A-C788-7C0A-F7A75F9843A1}"/>
              </a:ext>
            </a:extLst>
          </p:cNvPr>
          <p:cNvSpPr txBox="1">
            <a:spLocks/>
          </p:cNvSpPr>
          <p:nvPr/>
        </p:nvSpPr>
        <p:spPr>
          <a:xfrm>
            <a:off x="397142" y="1846362"/>
            <a:ext cx="7137430" cy="504056"/>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endParaRPr lang="es-CO" dirty="0">
              <a:solidFill>
                <a:schemeClr val="tx2"/>
              </a:solidFill>
            </a:endParaRPr>
          </a:p>
          <a:p>
            <a:r>
              <a:rPr lang="es-CO" dirty="0">
                <a:solidFill>
                  <a:schemeClr val="tx2"/>
                </a:solidFill>
              </a:rPr>
              <a:t>   Volcanes de lodo         Zona central de Emisiones     Densidad de datos</a:t>
            </a: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p:txBody>
      </p:sp>
      <p:sp>
        <p:nvSpPr>
          <p:cNvPr id="21" name="CuadroTexto 20">
            <a:extLst>
              <a:ext uri="{FF2B5EF4-FFF2-40B4-BE49-F238E27FC236}">
                <a16:creationId xmlns:a16="http://schemas.microsoft.com/office/drawing/2014/main" id="{46CD9695-E3B1-573C-2FAD-82B4056AD138}"/>
              </a:ext>
            </a:extLst>
          </p:cNvPr>
          <p:cNvSpPr txBox="1"/>
          <p:nvPr/>
        </p:nvSpPr>
        <p:spPr>
          <a:xfrm>
            <a:off x="7534572" y="883568"/>
            <a:ext cx="4536504" cy="1754326"/>
          </a:xfrm>
          <a:prstGeom prst="rect">
            <a:avLst/>
          </a:prstGeom>
          <a:noFill/>
        </p:spPr>
        <p:txBody>
          <a:bodyPr wrap="square">
            <a:spAutoFit/>
          </a:bodyPr>
          <a:lstStyle/>
          <a:p>
            <a:r>
              <a:rPr lang="es-CO" b="0" i="0" dirty="0">
                <a:solidFill>
                  <a:srgbClr val="333333"/>
                </a:solidFill>
                <a:effectLst/>
                <a:latin typeface="AmazonEmber"/>
              </a:rPr>
              <a:t>Emisiones+pozos+sismica2d+sísmica3d +amenaza </a:t>
            </a:r>
            <a:r>
              <a:rPr lang="es-CO" b="0" i="0" dirty="0" err="1">
                <a:solidFill>
                  <a:srgbClr val="333333"/>
                </a:solidFill>
                <a:effectLst/>
                <a:latin typeface="AmazonEmber"/>
              </a:rPr>
              <a:t>sismica</a:t>
            </a:r>
            <a:endParaRPr lang="es-CO" b="0" i="0" dirty="0">
              <a:solidFill>
                <a:srgbClr val="333333"/>
              </a:solidFill>
              <a:effectLst/>
              <a:latin typeface="AmazonEmber"/>
            </a:endParaRPr>
          </a:p>
          <a:p>
            <a:endParaRPr lang="es-CO" b="0" i="0" dirty="0">
              <a:solidFill>
                <a:srgbClr val="333333"/>
              </a:solidFill>
              <a:effectLst/>
              <a:latin typeface="AmazonEmber"/>
            </a:endParaRPr>
          </a:p>
          <a:p>
            <a:r>
              <a:rPr lang="es-CO" b="0" i="0" dirty="0">
                <a:solidFill>
                  <a:srgbClr val="333333"/>
                </a:solidFill>
                <a:effectLst/>
                <a:latin typeface="AmazonEmber"/>
              </a:rPr>
              <a:t>1. </a:t>
            </a:r>
            <a:r>
              <a:rPr lang="es-CO" b="0" i="0" dirty="0">
                <a:solidFill>
                  <a:srgbClr val="333333"/>
                </a:solidFill>
                <a:effectLst/>
                <a:latin typeface="-apple-system"/>
              </a:rPr>
              <a:t>variables categóricas se deben transformar a variables binarias todas las clases, es decir una nueva variable por cada clase</a:t>
            </a:r>
            <a:endParaRPr lang="es-CO" dirty="0">
              <a:solidFill>
                <a:srgbClr val="333333"/>
              </a:solidFill>
              <a:latin typeface="AmazonEmber"/>
            </a:endParaRPr>
          </a:p>
        </p:txBody>
      </p:sp>
    </p:spTree>
    <p:extLst>
      <p:ext uri="{BB962C8B-B14F-4D97-AF65-F5344CB8AC3E}">
        <p14:creationId xmlns:p14="http://schemas.microsoft.com/office/powerpoint/2010/main" val="257972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937065878"/>
              </p:ext>
            </p:extLst>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606579" y="620688"/>
            <a:ext cx="4401881"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a:solidFill>
                  <a:schemeClr val="bg1">
                    <a:lumMod val="95000"/>
                  </a:schemeClr>
                </a:solidFill>
              </a:rPr>
              <a:t>Analisis ubicación de las industrias</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16416</TotalTime>
  <Words>950</Words>
  <Application>Microsoft Office PowerPoint</Application>
  <PresentationFormat>Personalizado</PresentationFormat>
  <Paragraphs>142</Paragraphs>
  <Slides>14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AmazonEmber</vt:lpstr>
      <vt:lpstr>-apple-system</vt:lpstr>
      <vt:lpstr>Arial</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4. Lineas sismicas 2D</vt:lpstr>
      <vt:lpstr>4. Lineas sismicas 2D</vt:lpstr>
      <vt:lpstr>5. Cubo sismico 3D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33</cp:revision>
  <dcterms:created xsi:type="dcterms:W3CDTF">2023-03-09T00:59:55Z</dcterms:created>
  <dcterms:modified xsi:type="dcterms:W3CDTF">2023-06-22T22:58:05Z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